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charts/chart1.xml" ContentType="application/vnd.openxmlformats-officedocument.drawingml.chart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36aa5e3a3a3649f5" Type="http://schemas.openxmlformats.org/officeDocument/2006/relationships/officeDocument" Target="ppt/presentation.xml"/><Relationship Id="R63f09cedc4884304" Type="http://schemas.openxmlformats.org/package/2006/relationships/metadata/core-properties" Target="docProps/core.xml"/><Relationship Id="Rdd3c2d068b074308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bb8b0599ef4528"/>
  </p:sldMasterIdLst>
  <p:notesMasterIdLst>
    <p:notesMasterId xmlns:r="http://schemas.openxmlformats.org/officeDocument/2006/relationships" r:id="R86c318f9cb8b4d4f"/>
  </p:notesMasterIdLst>
  <p:sldIdLst>
    <p:sldId xmlns:r="http://schemas.openxmlformats.org/officeDocument/2006/relationships" id="256" r:id="R7357022b37ae4896"/>
    <p:sldId xmlns:r="http://schemas.openxmlformats.org/officeDocument/2006/relationships" id="257" r:id="Ra773c603f13f4763"/>
    <p:sldId xmlns:r="http://schemas.openxmlformats.org/officeDocument/2006/relationships" id="258" r:id="R096a49255af84bf5"/>
    <p:sldId xmlns:r="http://schemas.openxmlformats.org/officeDocument/2006/relationships" id="259" r:id="R97d4991ecab848a5"/>
    <p:sldId xmlns:r="http://schemas.openxmlformats.org/officeDocument/2006/relationships" id="260" r:id="Rdf4ade18b56940fd"/>
    <p:sldId xmlns:r="http://schemas.openxmlformats.org/officeDocument/2006/relationships" id="261" r:id="R8657d7666025425b"/>
    <p:sldId xmlns:r="http://schemas.openxmlformats.org/officeDocument/2006/relationships" id="262" r:id="R57d00b78c0dd4ad9"/>
    <p:sldId xmlns:r="http://schemas.openxmlformats.org/officeDocument/2006/relationships" id="263" r:id="R306a0f7d5bbc4c39"/>
    <p:sldId xmlns:r="http://schemas.openxmlformats.org/officeDocument/2006/relationships" id="264" r:id="R12494d0304f145b4"/>
    <p:sldId xmlns:r="http://schemas.openxmlformats.org/officeDocument/2006/relationships" id="265" r:id="R3158aeb6c39b41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96a49255af84bf5" Type="http://schemas.openxmlformats.org/officeDocument/2006/relationships/slide" Target="slides/slide3.xml"/><Relationship Id="R0be8bee6a8224ea1" Type="http://schemas.openxmlformats.org/officeDocument/2006/relationships/tableStyles" Target="tableStyles.xml"/><Relationship Id="R12494d0304f145b4" Type="http://schemas.openxmlformats.org/officeDocument/2006/relationships/slide" Target="slides/slide9.xml"/><Relationship Id="R165508fb83d547bc" Type="http://schemas.openxmlformats.org/officeDocument/2006/relationships/theme" Target="theme/theme1.xml"/><Relationship Id="R306a0f7d5bbc4c39" Type="http://schemas.openxmlformats.org/officeDocument/2006/relationships/slide" Target="slides/slide8.xml"/><Relationship Id="R3158aeb6c39b411d" Type="http://schemas.openxmlformats.org/officeDocument/2006/relationships/slide" Target="slides/slide10.xml"/><Relationship Id="R57d00b78c0dd4ad9" Type="http://schemas.openxmlformats.org/officeDocument/2006/relationships/slide" Target="slides/slide7.xml"/><Relationship Id="R7357022b37ae4896" Type="http://schemas.openxmlformats.org/officeDocument/2006/relationships/slide" Target="slides/slide1.xml"/><Relationship Id="R8657d7666025425b" Type="http://schemas.openxmlformats.org/officeDocument/2006/relationships/slide" Target="slides/slide6.xml"/><Relationship Id="R86c318f9cb8b4d4f" Type="http://schemas.openxmlformats.org/officeDocument/2006/relationships/notesMaster" Target="notesMasters/notesMaster1.xml"/><Relationship Id="R88c7d2f4a3fa4572" Type="http://schemas.openxmlformats.org/officeDocument/2006/relationships/presProps" Target="presProps.xml"/><Relationship Id="R97d4991ecab848a5" Type="http://schemas.openxmlformats.org/officeDocument/2006/relationships/slide" Target="slides/slide4.xml"/><Relationship Id="Ra773c603f13f4763" Type="http://schemas.openxmlformats.org/officeDocument/2006/relationships/slide" Target="slides/slide2.xml"/><Relationship Id="Rbabb8b0599ef4528" Type="http://schemas.openxmlformats.org/officeDocument/2006/relationships/slideMaster" Target="slideMasters/slideMaster1.xml"/><Relationship Id="Rdf4ade18b56940fd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529cb85187bf4a60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aa890a7d375d4ea0" Type="http://schemas.openxmlformats.org/officeDocument/2006/relationships/slide" Target="../slides/slide1.xml"/><Relationship Id="Rd0fc3872c05c44fb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233c4468caec497d" Type="http://schemas.openxmlformats.org/officeDocument/2006/relationships/slide" Target="../slides/slide2.xml"/><Relationship Id="R3e44940174e34ea7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22161e5988364d18" Type="http://schemas.openxmlformats.org/officeDocument/2006/relationships/notesMaster" Target="../notesMasters/notesMaster1.xml"/><Relationship Id="Rdb7d2e6f07ec4aa3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90a0cc7ac4684989" Type="http://schemas.openxmlformats.org/officeDocument/2006/relationships/notesMaster" Target="../notesMasters/notesMaster1.xml"/><Relationship Id="Ra46f985407454f27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649895861b774c34" Type="http://schemas.openxmlformats.org/officeDocument/2006/relationships/slide" Target="../slides/slide5.xml"/><Relationship Id="Rf8a8944694804b5d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e12b01097c0f4899" Type="http://schemas.openxmlformats.org/officeDocument/2006/relationships/slide" Target="../slides/slide6.xml"/><Relationship Id="Re8dd1873c6594d9a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89560e7e10f4422d" Type="http://schemas.openxmlformats.org/officeDocument/2006/relationships/slide" Target="../slides/slide7.xml"/><Relationship Id="Rc3d3a46491ad412e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4934f6dfb0084e37" Type="http://schemas.openxmlformats.org/officeDocument/2006/relationships/slide" Target="../slides/slide8.xml"/><Relationship Id="R954a94d5777649fe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665a3b3cfcf44152" Type="http://schemas.openxmlformats.org/officeDocument/2006/relationships/slide" Target="../slides/slide9.xml"/><Relationship Id="Rd8d0b96055194d39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1dbd74b252574c9f" Type="http://schemas.openxmlformats.org/officeDocument/2006/relationships/slide" Target="../slides/slide10.xml"/><Relationship Id="Rffe7b3dcdb4f4551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Análisis del repositorio Lonja con fecha de corte 2026-10-09. Referencias: README.md; spec/HUMAN_SPEC.md; spec/lonja/decisions.spec.ir.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Tesis de producto derivada de README.md y spec/HUMAN_SPEC.md. El valor económico aún debe validarse con comercios y compras reales.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Flujo descrito en spec/HUMAN_SPEC.md y spec/lonja/contract.spec.ir. No se infiere stock de fichas ni del catálogo.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dato OSM y estado proceden de spec/VALENCIA_PILOT_IMPORT.md, importación local 2026-10-07.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Resumen basado en README.md, spec/IMPLEMENTATION_STATUS.md y spec/DEMO_REVIEW.md. Las capacidades describen el estado del código/documentación, no disponibilidad en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Decisión D-031 y pregunta abierta Q-005 en spec/lonja/decisions.spec.ir. El flujo de pago test no representa cobro real ni decisión de tarifas.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Cálculo ilustrativo creado para este análisis. Supuestos: ticket medio €45, volúmenes de pedidos indicados, take rate 10%. No son datos observados ni precios aprobados.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Secuencia recomendada por el análisis. Gates pendientes de demo en README.md y spec/IMPLEMENTATION_STATUS.md.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Estas definiciones son propuestas de medición. El repositorio no contiene resultados comerciales observados para ellas.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Riesgos del README.md, spec/CONTROLLED_DEMO_OPERATIONS.md, spec/ODBL_REVIEW_PACKET.md y spec/lonja/decisions.spec.ir.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2062c7b138f74bd2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1702692b0f344a60" Type="http://schemas.openxmlformats.org/officeDocument/2006/relationships/theme" Target="theme/theme2.xml"/><Relationship Id="R9a532009f65b4a4d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532009f65b4a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59ba2a0fb284f06" Type="http://schemas.openxmlformats.org/officeDocument/2006/relationships/slideLayout" Target="../slideLayouts/slideLayout1.xml"/><Relationship Id="Ra3f190dce70149ed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83fa212b099d450b" Type="http://schemas.openxmlformats.org/officeDocument/2006/relationships/slideLayout" Target="../slideLayouts/slideLayout1.xml"/><Relationship Id="Re7eb69d7c9064c10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10c22011a2404d34" Type="http://schemas.openxmlformats.org/officeDocument/2006/relationships/slideLayout" Target="../slideLayouts/slideLayout1.xml"/><Relationship Id="R9d458a76f585412d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4fe0f753d6ec47a3" Type="http://schemas.openxmlformats.org/officeDocument/2006/relationships/notesSlide" Target="../notesSlides/notesSlide4.xml"/><Relationship Id="Rf1cada2626984457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79cb3252d7ed41b1" Type="http://schemas.openxmlformats.org/officeDocument/2006/relationships/notesSlide" Target="../notesSlides/notesSlide5.xml"/><Relationship Id="Rbc5ae5ae73eb49cb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1c926d9896314841" Type="http://schemas.openxmlformats.org/officeDocument/2006/relationships/notesSlide" Target="../notesSlides/notesSlide6.xml"/><Relationship Id="Ra7134e8a7bd047f2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6c308e6d90b74f72" Type="http://schemas.openxmlformats.org/officeDocument/2006/relationships/notesSlide" Target="../notesSlides/notesSlide7.xml"/><Relationship Id="R7ef00524191e4ff9" Type="http://schemas.openxmlformats.org/officeDocument/2006/relationships/chart" Target="charts/chart1.xml"/><Relationship Id="Ra54bfa0db5b442c8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df448f390cc1472d" Type="http://schemas.openxmlformats.org/officeDocument/2006/relationships/notesSlide" Target="../notesSlides/notesSlide8.xml"/><Relationship Id="Rf90730892dce4be2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b6f980551eb94f47" Type="http://schemas.openxmlformats.org/officeDocument/2006/relationships/notesSlide" Target="../notesSlides/notesSlide9.xml"/><Relationship Id="Rf64ec6819c78471f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7e612bca5b544b41" Type="http://schemas.openxmlformats.org/officeDocument/2006/relationships/slideLayout" Target="../slideLayouts/slideLayout1.xml"/><Relationship Id="Raf22834653ed44af" Type="http://schemas.openxmlformats.org/officeDocument/2006/relationships/notesSlide" Target="../notesSlides/notesSlide10.xml"/></Relationships>
</file>

<file path=ppt/slides/charts/_rels/chart1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Illustrative gross monthly commission (€)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 b="1">
              <a:solidFill>
                <a:srgbClr val="18221E"/>
              </a:solidFill>
              <a:latin typeface="Helvetica"/>
              <a:ea typeface="Helvetica"/>
              <a:cs typeface="Helvetica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 xmlns:a="http://schemas.openxmlformats.org/drawingml/2006/main">
              <a:srgbClr val="164D3B"/>
            </a:solidFill>
          </c:spPr>
          <c:cat>
            <c:strRef>
              <c:f>Sheet1!$A$2:$A$4</c:f>
              <c:strCache>
                <c:ptCount val="3"/>
                <c:pt idx="0">
                  <c:v>50 orders</c:v>
                </c:pt>
                <c:pt idx="1">
                  <c:v>200 orders</c:v>
                </c:pt>
                <c:pt idx="2">
                  <c:v>500 orders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225</c:v>
                </c:pt>
                <c:pt idx="1">
                  <c:v>900</c:v>
                </c:pt>
                <c:pt idx="2">
                  <c:v>2250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"/>
                  <a:ea typeface="Helvetica"/>
                  <a:cs typeface="Helvetica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"/>
                <a:ea typeface="Helvetica"/>
                <a:cs typeface="Helvetica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"/>
                <a:ea typeface="Helvetica"/>
                <a:cs typeface="Helvetica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4D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CD96F-4A47-4C53-A0B1-D3C5D095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23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rPr>
              <a:t>LONJA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0E475-2B27-477E-9B88-4AC414D8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1000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Local commerce,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sales through agents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51E08-FD8C-4304-A436-51C9B06E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75" b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Business analysis and monetisation thesis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2270A-271A-4816-81EE-CB5D18B9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08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8EF9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D8EF9A"/>
                </a:solidFill>
                <a:latin typeface="Helvetica"/>
                <a:ea typeface="Helvetica"/>
                <a:cs typeface="Helvetica"/>
              </a:rPr>
              <a:t>Valencia  ·  9 October 2026</a:t>
            </a:r>
          </a:p>
        </p:txBody>
      </p:sp>
    </p:spTree>
    <p:extLst>
      <p:ext uri="{BB962C8B-B14F-4D97-AF65-F5344CB8AC3E}">
        <p14:creationId xmlns:p14="http://schemas.microsoft.com/office/powerpoint/2010/main" val="19737283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9A6C78-306E-4B66-860C-20833B8B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8150F-2826-4166-827A-235218DF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The opportunity sits between discovery and purchase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156B9-4BCD-4284-8F0C-C39193A1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B113F-F40F-44A4-8118-E5BFEA37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6A54B-8F1F-4A05-9818-E5835263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551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25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 local shop may appear on maps yet lack a catalogue an agent can search and turn into a clear purchase.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CB54F-2AB9-4A62-B6DB-0FDE85CD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71875"/>
            <a:ext cx="695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 structures merchant-confirmed listings and catalogues, then connects the conversation to consent, payment and in-store pickup.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EAF4B-B29E-430C-8A12-4E62FF24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BUSINESS QUESTION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C85C3-6B4A-4068-AC56-2B44CCC7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24100"/>
            <a:ext cx="304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Do sales generated through Lonja outweigh the merchant’s activation and service costs?</a:t>
            </a:r>
          </a:p>
        </p:txBody>
      </p:sp>
    </p:spTree>
    <p:extLst>
      <p:ext uri="{BB962C8B-B14F-4D97-AF65-F5344CB8AC3E}">
        <p14:creationId xmlns:p14="http://schemas.microsoft.com/office/powerpoint/2010/main" val="726223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EB98E-9350-4BB4-9B14-FF6DAA1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D4236-1F8A-45B0-8049-0C3A6F36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The product supports an in-store purchase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9233E-39EC-44EC-93F6-A794845D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BF365-D08F-477C-B76C-317E5FF5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63398-52F1-4A4E-B75F-986E00F0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288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EA695-1FF1-4087-89D5-DB756E10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002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Discover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905D2-1711-4337-981E-64A9CE20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002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The agent finds the shop and recognises its storefront.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2191E-F043-4940-8541-CB827CC8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24307-C325-485D-B7B7-81C9F705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289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Confirm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6CD46-3610-4F78-8B1E-FFE8B65A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8289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The customer selects a product and variant from the confirmed catalogue.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2339D-831F-4C2D-82B3-2E99CBA4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86C12-A7C4-4CE6-BEB1-EBD42C9B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576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Pay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7487B-49D1-47EB-AEA6-0D4A1CED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576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 shows the price and terms. The customer approves payment.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3431A-8CD1-4BDE-AFAB-D6707474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149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C205D9-F914-4574-B1C6-028F24EA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863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Collect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07EE9C-7CA4-4BF2-B6C7-8042D871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863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Stripe confirms payment and a pickup ticket appears.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6B354-B841-406A-9C7C-5C33782B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00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Initial scope: purchase and in-store pickup, with no live inventory or multi-item cart.</a:t>
            </a:r>
          </a:p>
        </p:txBody>
      </p:sp>
    </p:spTree>
    <p:extLst>
      <p:ext uri="{BB962C8B-B14F-4D97-AF65-F5344CB8AC3E}">
        <p14:creationId xmlns:p14="http://schemas.microsoft.com/office/powerpoint/2010/main" val="13339929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1DDD9-6F73-46F2-A27F-E27BA747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8E73F-40F8-476D-B79E-269F3DFA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Value depends on activating both supply and demand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2DCEB-3F3C-4A8A-84D6-1C3877A5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63987-6F06-4B3E-BB51-681134BA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1B474-44DF-44F7-8DC5-8AA317DE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MERCHANT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32895-D41F-4764-94B2-1154B88C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4429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074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Claims the listing, confirms details, builds a catalogue and enables payments.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CD915-2E33-45D9-84E5-32A17AD3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Sales become available only after verification and readiness checks.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38AEE-111D-44AD-B93F-85FEFA88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SHOPPER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AB609-2893-442F-BD8E-672BD21E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2410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536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Finds a shop, identifies an item and approves the exact amount.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CA386-46CA-446E-B90B-D739446A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486150"/>
            <a:ext cx="4333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Collects the item in store using a purchase ticket.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1FC54-DAAC-4DC2-B83B-E4E52015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The local index contains 2,643 OSM listings, all still unverified. They are not 2,643 participating shops.</a:t>
            </a:r>
          </a:p>
        </p:txBody>
      </p:sp>
    </p:spTree>
    <p:extLst>
      <p:ext uri="{BB962C8B-B14F-4D97-AF65-F5344CB8AC3E}">
        <p14:creationId xmlns:p14="http://schemas.microsoft.com/office/powerpoint/2010/main" val="15407609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1454F7-586A-4129-92F5-45B61DDB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DFE45-EF95-488F-9CD1-C75099A4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268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Technical capacity is ahead of commercial validation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BC306-999E-4B79-A651-78E2FD52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C0288-1AFF-40E1-8909-80F7A24C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15DF8-DAA0-45A5-AA11-A625B5EB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IMPLEMENTED IN THE REPOSITORY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D0FDB-FBC2-466F-B8EC-4E84C079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57425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API y MCP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Alta de comercio y catálogo confirmado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Flujo de cotización, Stripe test, ticket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Consola de operaciones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028C4-D9DF-4F0A-B541-C6CBFF26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8097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2A36F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F2A36F"/>
                </a:solidFill>
                <a:latin typeface="Helvetica"/>
                <a:ea typeface="Helvetica"/>
                <a:cs typeface="Helvetica"/>
              </a:rPr>
              <a:t>STILL TO VALIDATE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0CE7D-11BC-4056-B04B-F4841E6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57425"/>
            <a:ext cx="5095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Ensayo completo en el host real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Comercio piloto con catálogo real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Pagos reales y política de comisiones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Tracción, repetición y margen medidos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40019-3B4E-439A-9D4D-3C13D8A0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The reviewed evidence contains no real sales, GMV, active merchants or retention.</a:t>
            </a:r>
          </a:p>
        </p:txBody>
      </p:sp>
    </p:spTree>
    <p:extLst>
      <p:ext uri="{BB962C8B-B14F-4D97-AF65-F5344CB8AC3E}">
        <p14:creationId xmlns:p14="http://schemas.microsoft.com/office/powerpoint/2010/main" val="11718742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5BB23-C7FC-4D5D-B637-4EC67BA8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72642-6522-4F41-835B-99190EA0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93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 sales commission is a hypothesis, not current revenue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007C6-BCEA-4348-88C7-1389BE9E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A6BF7-E176-4B85-9A37-33044F5A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6C41A-4FB3-480F-BBF1-5404AB30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Today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6DF05-2FE2-4FFA-9AE0-70F33558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98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Stripe test mode. PaymentIntent in the connected account. No platform fee.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5AA74-12E1-4BA8-8040-943F613C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0975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Initial hypothesis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28460-B005-4C71-8B46-E718367E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09800"/>
            <a:ext cx="4619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 fee on attributed, paid sales, adjusted for refunds.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2F5C4-913D-49DC-95AF-A5FB70D9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38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Resolve before production: Connect setup, processor fees and who pays them, refunds, disputes, seller role and tax duties.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3EAEB-FC04-4D8A-8798-D7D57C4F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14950"/>
            <a:ext cx="1038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Later options: a merchant subscription or hybrid plan if recurring value is proven.</a:t>
            </a:r>
          </a:p>
        </p:txBody>
      </p:sp>
    </p:spTree>
    <p:extLst>
      <p:ext uri="{BB962C8B-B14F-4D97-AF65-F5344CB8AC3E}">
        <p14:creationId xmlns:p14="http://schemas.microsoft.com/office/powerpoint/2010/main" val="394560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BEF73-CB4B-49F9-8966-103D8821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9A583-903D-48D2-8A23-65ADE4C0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Sensitivity shows the scale required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B3F10-F683-44CC-B1CA-DAC74C54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1A5C0-483B-4C53-ABB0-114D5271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619125" y="1762125"/>
          <a:ext xmlns:a="http://schemas.openxmlformats.org/drawingml/2006/main" cx="72390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ef00524191e4ff9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99744-2629-4125-B581-2710DFA6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0980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€45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E606B-6065-4418-AF4B-FEA845D0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43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assumed average order value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071F4-B2E9-414A-BF52-213FA0F5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099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5%, 10%, 15%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9846B-8AD2-4863-BA7F-BF947811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4330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sensitivity cases, not proposed prices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9A536B-BF9F-45D6-8B59-40F4E0E0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910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Gross commission before payment, support, AI, refunds, taxes and fraud costs. Not a forecast.</a:t>
            </a:r>
          </a:p>
        </p:txBody>
      </p:sp>
    </p:spTree>
    <p:extLst>
      <p:ext uri="{BB962C8B-B14F-4D97-AF65-F5344CB8AC3E}">
        <p14:creationId xmlns:p14="http://schemas.microsoft.com/office/powerpoint/2010/main" val="8446622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0A151D-BEEE-48F9-941A-C9E2BA20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626B4-D8AC-4C98-AD06-613332CA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Focus the pilot on one Valencia microzone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AC6DB5-1E2C-4707-910A-CEA3C29D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C3B2A-FB21-4B29-AE9E-3ACFF5D7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08D913-6C7C-4262-AFB5-D2FCE217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FFBE-66E7-456F-8A45-5D4D04481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Test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FCA57-E126-4E1F-9634-7E70222C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Complete an end-to-end purchase on the real host with Stripe test mode.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B2D61-8D20-41DD-8D37-B6B4E21B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D99E7-2ADA-41E8-9628-A6EDAC53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Activate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5B759-F01A-447B-8494-23BCB372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Onboard a small number of merchants with confirmed catalogues.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715C3D-1E31-47F9-B016-76F3782D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DF283-191D-434B-A85A-EAA477FC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64B32-C6FF-40DF-A1ED-B7C4307E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Track onboarding, conversion, repeat use and support per merchant.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3BBCC-6BF1-4B60-BA19-BFDCB633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E6C50-6047-4FC1-8F01-1CCD1DCD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Charge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95BAF-FC40-4F28-B9DE-4267DB0F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Test a fee once sales and unit economics can be measured.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B3E75-0062-4CE6-895C-9951F0A8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91125"/>
            <a:ext cx="1047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Expand when merchants return to Lonja and contribution margin can become positive.</a:t>
            </a:r>
          </a:p>
        </p:txBody>
      </p:sp>
    </p:spTree>
    <p:extLst>
      <p:ext uri="{BB962C8B-B14F-4D97-AF65-F5344CB8AC3E}">
        <p14:creationId xmlns:p14="http://schemas.microsoft.com/office/powerpoint/2010/main" val="2804964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1B8EF-922F-4288-BA5E-9235FE19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9667A-B604-4577-B6C2-9F45BF31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Five metrics separate activity from business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28335-549E-4ABE-874F-362224CE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77F88-D310-404B-895D-210FE86C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88749-5694-4EEC-A07D-5C6A961B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907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Activation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74AF4-B66A-457F-8BD3-A043A24E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7907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% of merchants with catalogue and payments ready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A720DB-00A9-48FE-AC0F-A079F916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First sale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63EDD-C0F6-474E-82F5-F7E5BFB4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5717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Days from onboarding start to first payment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B0D2A-10A4-44CE-AA3C-B8158756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Conversion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BE188-5444-4394-A4B1-FA8DE289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3528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Qualified sessions that end in payment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63248-D534-42E2-A920-34EA320A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338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Repeat purchase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7F61F-C451-4294-8C09-783E593B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1338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Buyers and merchants who make a second purchase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D238D-2375-46E3-9840-2AA50CF6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Contribution margin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6EF5D-F293-4131-9139-8B07A9AC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9149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Net fee less variable cost per order</a:t>
            </a:r>
          </a:p>
        </p:txBody>
      </p:sp>
    </p:spTree>
    <p:extLst>
      <p:ext uri="{BB962C8B-B14F-4D97-AF65-F5344CB8AC3E}">
        <p14:creationId xmlns:p14="http://schemas.microsoft.com/office/powerpoint/2010/main" val="2590290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957824-BDFF-4E8E-BB51-16B67663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73527-1B11-498F-A0AF-035889A9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Four decisions precede real charges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1B0B5-6EDE-4286-BB5A-0668ACCF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068C9-7CB5-4D8C-8CD8-7BCEF5BB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FCA78-8CE3-4BBE-B66E-4F09B4D2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859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Payments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D7DB0-D788-4DF6-8A5C-6A50C104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859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Connect, fees, refunds and disputes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0D76F-DCAE-4AAF-A6C2-D5022CE6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Merchant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BD6B2-7381-4AB7-BB35-FFDEB19A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7241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Contractual seller, VAT, invoicing and consumer rules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4D663-AE52-41BD-8CE8-790A5844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623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E442C-B44C-4E16-8561-1E33EB68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5623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ODbL and combined-index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56A43-89F4-430B-BF6B-29C10D8D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Operations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4F3F4-2994-4DE0-9F47-78BD3F89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005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Real host, monitoring, support and recovery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E830E-23A4-4754-820E-6F7340A6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197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Validate the purchase flow and incremental sales before setting a price.</a:t>
            </a:r>
          </a:p>
        </p:txBody>
      </p:sp>
    </p:spTree>
    <p:extLst>
      <p:ext uri="{BB962C8B-B14F-4D97-AF65-F5344CB8AC3E}">
        <p14:creationId xmlns:p14="http://schemas.microsoft.com/office/powerpoint/2010/main" val="15987495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2026-10-09T05:31:08.6550000Z</dcterms:created>
  <dcterms:modified xsi:type="dcterms:W3CDTF">2026-10-09T05:31:08.6550000Z</dcterms:modified>
</coreProperties>
</file>