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charts/chart1.xml" ContentType="application/vnd.openxmlformats-officedocument.drawingml.chart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3f09cedc4884304" /><Relationship Type="http://schemas.openxmlformats.org/officeDocument/2006/relationships/extended-properties" Target="/docProps/app.xml" Id="Rdd3c2d068b074308" /><Relationship Type="http://schemas.openxmlformats.org/officeDocument/2006/relationships/officeDocument" Target="/ppt/presentation.xml" Id="R36aa5e3a3a3649f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abb8b0599ef4528"/>
  </p:sldMasterIdLst>
  <p:notesMasterIdLst>
    <p:notesMasterId xmlns:r="http://schemas.openxmlformats.org/officeDocument/2006/relationships" r:id="R86c318f9cb8b4d4f"/>
  </p:notesMasterIdLst>
  <p:sldIdLst>
    <p:sldId xmlns:r="http://schemas.openxmlformats.org/officeDocument/2006/relationships" id="256" r:id="R7357022b37ae4896"/>
    <p:sldId xmlns:r="http://schemas.openxmlformats.org/officeDocument/2006/relationships" id="257" r:id="Ra773c603f13f4763"/>
    <p:sldId xmlns:r="http://schemas.openxmlformats.org/officeDocument/2006/relationships" id="258" r:id="R096a49255af84bf5"/>
    <p:sldId xmlns:r="http://schemas.openxmlformats.org/officeDocument/2006/relationships" id="259" r:id="R97d4991ecab848a5"/>
    <p:sldId xmlns:r="http://schemas.openxmlformats.org/officeDocument/2006/relationships" id="260" r:id="Rdf4ade18b56940fd"/>
    <p:sldId xmlns:r="http://schemas.openxmlformats.org/officeDocument/2006/relationships" id="261" r:id="R8657d7666025425b"/>
    <p:sldId xmlns:r="http://schemas.openxmlformats.org/officeDocument/2006/relationships" id="262" r:id="R57d00b78c0dd4ad9"/>
    <p:sldId xmlns:r="http://schemas.openxmlformats.org/officeDocument/2006/relationships" id="263" r:id="R306a0f7d5bbc4c39"/>
    <p:sldId xmlns:r="http://schemas.openxmlformats.org/officeDocument/2006/relationships" id="264" r:id="R12494d0304f145b4"/>
    <p:sldId xmlns:r="http://schemas.openxmlformats.org/officeDocument/2006/relationships" id="265" r:id="R3158aeb6c39b411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65508fb83d547bc" /><Relationship Type="http://schemas.openxmlformats.org/officeDocument/2006/relationships/slideMaster" Target="/ppt/slideMasters/slideMaster1.xml" Id="Rbabb8b0599ef4528" /><Relationship Type="http://schemas.openxmlformats.org/officeDocument/2006/relationships/notesMaster" Target="/ppt/notesMasters/notesMaster1.xml" Id="R86c318f9cb8b4d4f" /><Relationship Type="http://schemas.openxmlformats.org/officeDocument/2006/relationships/presProps" Target="/ppt/presProps.xml" Id="R88c7d2f4a3fa4572" /><Relationship Type="http://schemas.openxmlformats.org/officeDocument/2006/relationships/tableStyles" Target="/ppt/tableStyles.xml" Id="R0be8bee6a8224ea1" /><Relationship Type="http://schemas.openxmlformats.org/officeDocument/2006/relationships/slide" Target="/ppt/slides/slide1.xml" Id="R7357022b37ae4896" /><Relationship Type="http://schemas.openxmlformats.org/officeDocument/2006/relationships/slide" Target="/ppt/slides/slide2.xml" Id="Ra773c603f13f4763" /><Relationship Type="http://schemas.openxmlformats.org/officeDocument/2006/relationships/slide" Target="/ppt/slides/slide3.xml" Id="R096a49255af84bf5" /><Relationship Type="http://schemas.openxmlformats.org/officeDocument/2006/relationships/slide" Target="/ppt/slides/slide4.xml" Id="R97d4991ecab848a5" /><Relationship Type="http://schemas.openxmlformats.org/officeDocument/2006/relationships/slide" Target="/ppt/slides/slide5.xml" Id="Rdf4ade18b56940fd" /><Relationship Type="http://schemas.openxmlformats.org/officeDocument/2006/relationships/slide" Target="/ppt/slides/slide6.xml" Id="R8657d7666025425b" /><Relationship Type="http://schemas.openxmlformats.org/officeDocument/2006/relationships/slide" Target="/ppt/slides/slide7.xml" Id="R57d00b78c0dd4ad9" /><Relationship Type="http://schemas.openxmlformats.org/officeDocument/2006/relationships/slide" Target="/ppt/slides/slide8.xml" Id="R306a0f7d5bbc4c39" /><Relationship Type="http://schemas.openxmlformats.org/officeDocument/2006/relationships/slide" Target="/ppt/slides/slide9.xml" Id="R12494d0304f145b4" /><Relationship Type="http://schemas.openxmlformats.org/officeDocument/2006/relationships/slide" Target="/ppt/slides/slide10.xml" Id="R3158aeb6c39b411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29cb85187bf4a6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a890a7d375d4ea0" /><Relationship Type="http://schemas.openxmlformats.org/officeDocument/2006/relationships/notesMaster" Target="/ppt/notesMasters/notesMaster1.xml" Id="Rd0fc3872c05c44f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33c4468caec497d" /><Relationship Type="http://schemas.openxmlformats.org/officeDocument/2006/relationships/notesMaster" Target="/ppt/notesMasters/notesMaster1.xml" Id="R3e44940174e34ea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b7d2e6f07ec4aa3" /><Relationship Type="http://schemas.openxmlformats.org/officeDocument/2006/relationships/notesMaster" Target="/ppt/notesMasters/notesMaster1.xml" Id="R22161e5988364d1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46f985407454f27" /><Relationship Type="http://schemas.openxmlformats.org/officeDocument/2006/relationships/notesMaster" Target="/ppt/notesMasters/notesMaster1.xml" Id="R90a0cc7ac468498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49895861b774c34" /><Relationship Type="http://schemas.openxmlformats.org/officeDocument/2006/relationships/notesMaster" Target="/ppt/notesMasters/notesMaster1.xml" Id="Rf8a8944694804b5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12b01097c0f4899" /><Relationship Type="http://schemas.openxmlformats.org/officeDocument/2006/relationships/notesMaster" Target="/ppt/notesMasters/notesMaster1.xml" Id="Re8dd1873c6594d9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9560e7e10f4422d" /><Relationship Type="http://schemas.openxmlformats.org/officeDocument/2006/relationships/notesMaster" Target="/ppt/notesMasters/notesMaster1.xml" Id="Rc3d3a46491ad412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934f6dfb0084e37" /><Relationship Type="http://schemas.openxmlformats.org/officeDocument/2006/relationships/notesMaster" Target="/ppt/notesMasters/notesMaster1.xml" Id="R954a94d5777649f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65a3b3cfcf44152" /><Relationship Type="http://schemas.openxmlformats.org/officeDocument/2006/relationships/notesMaster" Target="/ppt/notesMasters/notesMaster1.xml" Id="Rd8d0b96055194d3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dbd74b252574c9f" /><Relationship Type="http://schemas.openxmlformats.org/officeDocument/2006/relationships/notesMaster" Target="/ppt/notesMasters/notesMaster1.xml" Id="Rffe7b3dcdb4f455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Análisis del repositorio Lonja con fecha de corte 2026-10-09. Referencias: README.md; spec/HUMAN_SPEC.md; spec/lonja/decisions.spec.ir.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Tesis de producto derivada de README.md y spec/HUMAN_SPEC.md. El valor económico aún debe validarse con comercios y compras reales.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Flujo descrito en spec/HUMAN_SPEC.md y spec/lonja/contract.spec.ir. No se infiere stock de fichas ni del catálogo.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El dato OSM y estado proceden de spec/VALENCIA_PILOT_IMPORT.md, importación local 2026-10-07.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Resumen basado en README.md, spec/IMPLEMENTATION_STATUS.md y spec/DEMO_REVIEW.md. Las capacidades describen el estado del código/documentación, no disponibilidad en producción.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Decisión D-031 y pregunta abierta Q-005 en spec/lonja/decisions.spec.ir. El flujo de pago test no representa cobro real ni decisión de tarifas.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Cálculo ilustrativo creado para este análisis. Supuestos: ticket medio €45, volúmenes de pedidos indicados, take rate 10%. No son datos observados ni precios aprobados.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Secuencia recomendada por el análisis. Gates pendientes de demo en README.md y spec/IMPLEMENTATION_STATUS.md.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Estas definiciones son propuestas de medición. El repositorio no contiene resultados comerciales observados para ellas.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Riesgos del README.md, spec/CONTROLLED_DEMO_OPERATIONS.md, spec/ODBL_REVIEW_PACKET.md y spec/lonja/decisions.spec.ir.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062c7b138f74bd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702692b0f344a60" /><Relationship Type="http://schemas.openxmlformats.org/officeDocument/2006/relationships/slideLayout" Target="/ppt/slideLayouts/slideLayout1.xml" Id="R9a532009f65b4a4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a532009f65b4a4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9ba2a0fb284f06" /><Relationship Type="http://schemas.openxmlformats.org/officeDocument/2006/relationships/notesSlide" Target="/ppt/notesSlides/notesSlide1.xml" Id="Ra3f190dce70149e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fa212b099d450b" /><Relationship Type="http://schemas.openxmlformats.org/officeDocument/2006/relationships/notesSlide" Target="/ppt/notesSlides/notesSlide2.xml" Id="Re7eb69d7c9064c1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c22011a2404d34" /><Relationship Type="http://schemas.openxmlformats.org/officeDocument/2006/relationships/notesSlide" Target="/ppt/notesSlides/notesSlide3.xml" Id="R9d458a76f585412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cada2626984457" /><Relationship Type="http://schemas.openxmlformats.org/officeDocument/2006/relationships/notesSlide" Target="/ppt/notesSlides/notesSlide4.xml" Id="R4fe0f753d6ec47a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5ae5ae73eb49cb" /><Relationship Type="http://schemas.openxmlformats.org/officeDocument/2006/relationships/notesSlide" Target="/ppt/notesSlides/notesSlide5.xml" Id="R79cb3252d7ed41b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134e8a7bd047f2" /><Relationship Type="http://schemas.openxmlformats.org/officeDocument/2006/relationships/notesSlide" Target="/ppt/notesSlides/notesSlide6.xml" Id="R1c926d989631484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4bfa0db5b442c8" /><Relationship Type="http://schemas.openxmlformats.org/officeDocument/2006/relationships/chart" Target="/ppt/slides/charts/chart1.xml" Id="R7ef00524191e4ff9" /><Relationship Type="http://schemas.openxmlformats.org/officeDocument/2006/relationships/notesSlide" Target="/ppt/notesSlides/notesSlide7.xml" Id="R6c308e6d90b74f7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0730892dce4be2" /><Relationship Type="http://schemas.openxmlformats.org/officeDocument/2006/relationships/notesSlide" Target="/ppt/notesSlides/notesSlide8.xml" Id="Rdf448f390cc1472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4ec6819c78471f" /><Relationship Type="http://schemas.openxmlformats.org/officeDocument/2006/relationships/notesSlide" Target="/ppt/notesSlides/notesSlide9.xml" Id="Rb6f980551eb94f4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612bca5b544b41" /><Relationship Type="http://schemas.openxmlformats.org/officeDocument/2006/relationships/notesSlide" Target="/ppt/notesSlides/notesSlide10.xml" Id="Raf22834653ed44af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title>
      <c:tx>
        <c:rich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500" b="1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Comisión bruta mensual (€)</a:t>
            </a:r>
          </a:p>
        </c:rich>
      </c:tx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500" b="1">
              <a:solidFill>
                <a:srgbClr val="18221E"/>
              </a:solidFill>
              <a:latin typeface="Helvetica"/>
              <a:ea typeface="Helvetica"/>
              <a:cs typeface="Helvetica"/>
            </a:defRPr>
          </a:pPr>
        </a:p>
      </c:txPr>
    </c:title>
    <c:plotArea>
      <c:barChart>
        <c:barDir val="col"/>
        <c:grouping val="clustered"/>
        <c:varyColors val="0"/>
        <c:ser>
          <c:idx val="0"/>
          <c:order val="0"/>
          <c:tx>
            <c:v>€45 ticket × 10%</c:v>
          </c:tx>
          <c:spPr>
            <a:solidFill xmlns:a="http://schemas.openxmlformats.org/drawingml/2006/main">
              <a:srgbClr val="164D3B"/>
            </a:solidFill>
          </c:spPr>
          <c:cat>
            <c:strRef>
              <c:f>'Chart Data'!$A$2:$A$4</c:f>
              <c:strCache>
                <c:ptCount val="3"/>
                <c:pt idx="0">
                  <c:v>50 pedidos</c:v>
                </c:pt>
                <c:pt idx="1">
                  <c:v>200 pedidos</c:v>
                </c:pt>
                <c:pt idx="2">
                  <c:v>500 pedidos</c:v>
                </c:pt>
              </c:strCache>
            </c:strRef>
          </c:cat>
          <c:val>
            <c:numRef>
              <c:f>'Chart Data'!$B$2:$B$4</c:f>
              <c:numCache>
                <c:formatCode>General</c:formatCode>
                <c:ptCount val="3"/>
                <c:pt idx="0">
                  <c:v>225</c:v>
                </c:pt>
                <c:pt idx="1">
                  <c:v>900</c:v>
                </c:pt>
                <c:pt idx="2">
                  <c:v>2250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Helvetica"/>
                  <a:ea typeface="Helvetica"/>
                  <a:cs typeface="Helvetica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Helvetica"/>
                <a:ea typeface="Helvetica"/>
                <a:cs typeface="Helvetica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1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Helvetica"/>
                <a:ea typeface="Helvetica"/>
                <a:cs typeface="Helvetica"/>
              </a:defRPr>
            </a:pPr>
          </a:p>
        </c:txPr>
        <c:crossAx val="48650112"/>
        <c:crossBetween val="between"/>
      </c:valAx>
    </c:plotArea>
    <c:plotVisOnly val="1"/>
  </c:chart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64D3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ECD96F-4A47-4C53-A0B1-D3C5D095B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23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D8EF9A"/>
                </a:solidFill>
                <a:latin typeface="Helvetica"/>
                <a:ea typeface="Helvetica"/>
                <a:cs typeface="Helvetica"/>
              </a:defRPr>
            </a:pPr>
            <a:r>
              <a:rPr sz="1350" b="1">
                <a:solidFill>
                  <a:srgbClr val="D8EF9A"/>
                </a:solidFill>
                <a:latin typeface="Helvetica"/>
                <a:ea typeface="Helvetica"/>
                <a:cs typeface="Helvetica"/>
              </a:rPr>
              <a:t>LONJA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20E475-2B27-477E-9B88-4AC414D8D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10001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4350" b="1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Comercio local,</a:t>
            </a:r>
          </a:p>
          <a:p xmlns:a="http://schemas.openxmlformats.org/drawingml/2006/main">
            <a:pPr>
              <a:defRPr sz="4350" b="1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4350" b="1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ventas a través de agentes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451E08-FD8C-4304-A436-51C9B06E9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57625"/>
            <a:ext cx="9334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1875" b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Análisis del negocio y tesis de monetización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C2270A-271A-4816-81EE-CB5D18B90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00075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208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D8EF9A"/>
                </a:solidFill>
                <a:latin typeface="Helvetica"/>
                <a:ea typeface="Helvetica"/>
                <a:cs typeface="Helvetica"/>
              </a:defRPr>
            </a:pPr>
            <a:r>
              <a:rPr sz="1200" b="0">
                <a:solidFill>
                  <a:srgbClr val="D8EF9A"/>
                </a:solidFill>
                <a:latin typeface="Helvetica"/>
                <a:ea typeface="Helvetica"/>
                <a:cs typeface="Helvetica"/>
              </a:rPr>
              <a:t>Valencia  ·  9 de octubre de 2026</a:t>
            </a:r>
          </a:p>
        </p:txBody>
      </p:sp>
    </p:spTree>
    <p:extLst>
      <p:ext uri="{BB962C8B-B14F-4D97-AF65-F5344CB8AC3E}">
        <p14:creationId xmlns:p14="http://schemas.microsoft.com/office/powerpoint/2010/main" val="197372831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9A6C78-306E-4B66-860C-20833B8BF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4800"/>
            <a:ext cx="1047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LONJA  /  MODELO DE NEGOCIO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88150F-2826-4166-827A-235218DF2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04850"/>
            <a:ext cx="10858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La oportunidad está entre descubrir y comprar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0156B9-4BCD-4284-8F0C-C39193A1D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9A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0B113F-F40F-44A4-8118-E5BFEA373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579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90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lonja.dev  ·  09.10.2026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E6A54B-8F1F-4A05-9818-E58352630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809750"/>
            <a:ext cx="685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551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2550" b="1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Un comercio local puede aparecer en mapas, pero seguir sin un catálogo que un agente pueda consultar y convertir en una compra clara.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1CB54F-2AB9-4A62-B6DB-0FDE85CDF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571875"/>
            <a:ext cx="6953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180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Lonja estructura la ficha y el catálogo con confirmación del vendedor, y conecta la conversación con consentimiento, pago y recogida en tienda.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4EAF4B-B29E-430C-8A12-4E62FF243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952625"/>
            <a:ext cx="3143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556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1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PREGUNTA DE NEGOCIO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BC85C3-6B4A-4068-AC56-2B44CCC77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324100"/>
            <a:ext cx="3048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9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¿Las ventas que genera Lonja superan el coste de activación y servicio para el comercio?</a:t>
            </a:r>
          </a:p>
        </p:txBody>
      </p:sp>
    </p:spTree>
    <p:extLst>
      <p:ext uri="{BB962C8B-B14F-4D97-AF65-F5344CB8AC3E}">
        <p14:creationId xmlns:p14="http://schemas.microsoft.com/office/powerpoint/2010/main" val="72622309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0EB98E-9350-4BB4-9B14-FF6DAA1AD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4800"/>
            <a:ext cx="1047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LONJA  /  MODELO DE NEGOCIO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9D4236-1F8A-45B0-8049-0C3A6F369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04850"/>
            <a:ext cx="10858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El producto cubre una compra en la tienda física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99233E-39EC-44EC-93F6-A794845D0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9A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9BF365-D08F-477C-B76C-317E5FF5F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579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90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lonja.dev  ·  09.10.2026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863398-52F1-4A4E-B75F-986E00F08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28800"/>
            <a:ext cx="57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4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CEA695-1FF1-4087-89D5-DB756E103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1800225"/>
            <a:ext cx="2000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026"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950" b="1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Descubrir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E905D2-1711-4337-981E-64A9CE207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1800225"/>
            <a:ext cx="7524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El agente localiza el comercio y reconoce el escaparate.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82191E-F043-4940-8541-CB827CC8D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57500"/>
            <a:ext cx="57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4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924307-C325-485D-B7B7-81C9F7053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828925"/>
            <a:ext cx="2000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026"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950" b="1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Confirmar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46CD46-3610-4F78-8B1E-FFE8B65A2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828925"/>
            <a:ext cx="7524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El cliente elige producto y variante del catálogo confirmado.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02339D-831F-4C2D-82B3-2E99CBA47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86200"/>
            <a:ext cx="57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4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586C12-A7C4-4CE6-BEB1-EBD42C9B7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857625"/>
            <a:ext cx="2000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026"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950" b="1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Pagar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A7487B-49D1-47EB-AEA6-0D4A1CEDC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857625"/>
            <a:ext cx="7524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Lonja muestra precio y términos; el cliente aprueba el pago.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93431A-8CD1-4BDE-AFAB-D6707474E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14900"/>
            <a:ext cx="57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4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C205D9-F914-4574-B1C6-028F24EA3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886325"/>
            <a:ext cx="2000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026"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950" b="1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Recoger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07EE9C-7CA4-4BF2-B6C7-8042D871A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886325"/>
            <a:ext cx="7524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Stripe confirma; aparece un ticket para entregar el artículo.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96B354-B841-406A-9C7C-5C33782B2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00075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27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Alcance inicial: compra y recogida en tienda, sin inventario online ni carrito de varios artículos.</a:t>
            </a:r>
          </a:p>
        </p:txBody>
      </p:sp>
    </p:spTree>
    <p:extLst>
      <p:ext uri="{BB962C8B-B14F-4D97-AF65-F5344CB8AC3E}">
        <p14:creationId xmlns:p14="http://schemas.microsoft.com/office/powerpoint/2010/main" val="133399299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81DDD9-6F73-46F2-A27F-E27BA747A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4800"/>
            <a:ext cx="1047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LONJA  /  MODELO DE NEGOCIO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98E73F-40F8-476D-B79E-269F3DFA7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04850"/>
            <a:ext cx="10858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El valor depende de activar oferta y demanda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22DCEB-3F3C-4A8A-84D6-1C3877A58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9A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463987-6F06-4B3E-BB51-681134BA0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579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90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lonja.dev  ·  09.10.2026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A1B474-44DF-44F7-8DC5-8AA317DEF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857375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3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COMERCIO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F32895-D41F-4764-94B2-1154B88C3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324100"/>
            <a:ext cx="44291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074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2175" b="1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Reclama la ficha, confirma sus datos, crea el catálogo y habilita pagos.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6CD915-2E33-45D9-84E5-32A17AD39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8615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La venta solo se habilita al completar las verificaciones y readiness.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B38AEE-111D-44AD-B93F-85FEFA881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1857375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3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COMPRADOR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BAB609-2893-442F-BD8E-672BD21E9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324100"/>
            <a:ext cx="4667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536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2175" b="1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Encuentra una tienda, identifica un artículo y aprueba el importe exacto.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9CA386-46CA-446E-B90B-D739446A6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3486150"/>
            <a:ext cx="43338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Recoge el artículo en tienda con un ticket de compra.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01FC54-DAAC-4DC2-B83B-E4E520152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095875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57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El índice local contiene 2.643 fichas OSM; todas siguen sin verificar. No son 2.643 comercios adheridos.</a:t>
            </a:r>
          </a:p>
        </p:txBody>
      </p:sp>
    </p:spTree>
    <p:extLst>
      <p:ext uri="{BB962C8B-B14F-4D97-AF65-F5344CB8AC3E}">
        <p14:creationId xmlns:p14="http://schemas.microsoft.com/office/powerpoint/2010/main" val="15407609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1454F7-586A-4129-92F5-45B61DDB6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4800"/>
            <a:ext cx="1047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LONJA  /  MODELO DE NEGOCIO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BDFE45-EF95-488F-9CD1-C75099A40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04850"/>
            <a:ext cx="10858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268"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La capacidad técnica avanza más que la validación comercial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EBC306-999E-4B79-A651-78E2FD52B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9A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BC0288-1AFF-40E1-8909-80F7A24C4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579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90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lonja.dev  ·  09.10.2026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915DF8-DAA0-45A5-AA11-A625B5EB2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097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27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IMPLEMENTADO EN REPOSITORIO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9D0FDB-FBC2-466F-B8EC-4E84C0791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257425"/>
            <a:ext cx="4953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80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API y MCP</a:t>
            </a:r>
          </a:p>
          <a:p xmlns:a="http://schemas.openxmlformats.org/drawingml/2006/main">
            <a:pPr>
              <a:defRPr sz="180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80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Alta de comercio y catálogo confirmado</a:t>
            </a:r>
          </a:p>
          <a:p xmlns:a="http://schemas.openxmlformats.org/drawingml/2006/main">
            <a:pPr>
              <a:defRPr sz="180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80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Flujo de cotización, Stripe test, ticket</a:t>
            </a:r>
          </a:p>
          <a:p xmlns:a="http://schemas.openxmlformats.org/drawingml/2006/main">
            <a:pPr>
              <a:defRPr sz="180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80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Consola de operaciones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1028C4-D9DF-4F0A-B541-C6CBFF26F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1809750"/>
            <a:ext cx="381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F2A36F"/>
                </a:solidFill>
                <a:latin typeface="Helvetica"/>
                <a:ea typeface="Helvetica"/>
                <a:cs typeface="Helvetica"/>
              </a:defRPr>
            </a:pPr>
            <a:r>
              <a:rPr sz="1275" b="1">
                <a:solidFill>
                  <a:srgbClr val="F2A36F"/>
                </a:solidFill>
                <a:latin typeface="Helvetica"/>
                <a:ea typeface="Helvetica"/>
                <a:cs typeface="Helvetica"/>
              </a:rPr>
              <a:t>AÚN PENDIENTE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C0CE7D-11BC-4056-B04B-F4841E69D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257425"/>
            <a:ext cx="509587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80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Ensayo completo en el host real</a:t>
            </a:r>
          </a:p>
          <a:p xmlns:a="http://schemas.openxmlformats.org/drawingml/2006/main">
            <a:pPr>
              <a:defRPr sz="180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80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Comercio piloto con catálogo real</a:t>
            </a:r>
          </a:p>
          <a:p xmlns:a="http://schemas.openxmlformats.org/drawingml/2006/main">
            <a:pPr>
              <a:defRPr sz="180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80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Pagos reales y política de comisiones</a:t>
            </a:r>
          </a:p>
          <a:p xmlns:a="http://schemas.openxmlformats.org/drawingml/2006/main">
            <a:pPr>
              <a:defRPr sz="180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80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Tracción, repetición y margen medidos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540019-3B4E-439A-9D4D-3C13D8A0F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53000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No hay evidencia revisada de ventas reales, GMV, comercios activos o retención.</a:t>
            </a:r>
          </a:p>
        </p:txBody>
      </p:sp>
    </p:spTree>
    <p:extLst>
      <p:ext uri="{BB962C8B-B14F-4D97-AF65-F5344CB8AC3E}">
        <p14:creationId xmlns:p14="http://schemas.microsoft.com/office/powerpoint/2010/main" val="117187421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85BB23-C7FC-4D5D-B637-4EC67BA80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4800"/>
            <a:ext cx="1047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LONJA  /  MODELO DE NEGOCIO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B72642-6522-4F41-835B-99190EA0E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04850"/>
            <a:ext cx="10858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930"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La comisión por venta es una hipótesis, no un ingreso actual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D007C6-BCEA-4348-88C7-1389BE9E2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9A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DA6BF7-E176-4B85-9A37-33044F5A0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579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90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lonja.dev  ·  09.10.2026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F6C41A-4FB3-480F-BBF1-5404AB304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80975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417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20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Estado hoy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96DF05-2FE2-4FFA-9AE0-70F335582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09800"/>
            <a:ext cx="4762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875" b="1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Stripe test. PaymentIntent en la cuenta conectada. Sin comisión de plataforma.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25AA74-12E1-4BA8-8040-943F613C9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1809750"/>
            <a:ext cx="3810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417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20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Hipótesis inicial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C28460-B005-4C71-8B46-E718367ED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209800"/>
            <a:ext cx="46196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875" b="1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Comisión sobre ventas atribuibles, pagadas y ajustadas por reembolsos.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42F5C4-913D-49DC-95AF-A5FB70D9D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52875"/>
            <a:ext cx="10382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1725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Resolver antes de producción: tipo de Connect, tarifa del procesador, quién la paga, reembolsos, disputas, rol de vendedor y obligaciones fiscales.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03EAEB-FC04-4D8A-8798-D7D57C4F6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14950"/>
            <a:ext cx="10382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57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Alternativas posteriores: suscripción de comercio o plan híbrido si existe valor recurrente demostrado.</a:t>
            </a:r>
          </a:p>
        </p:txBody>
      </p:sp>
    </p:spTree>
    <p:extLst>
      <p:ext uri="{BB962C8B-B14F-4D97-AF65-F5344CB8AC3E}">
        <p14:creationId xmlns:p14="http://schemas.microsoft.com/office/powerpoint/2010/main" val="39456053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EBEF73-CB4B-49F9-8966-103D8821E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4800"/>
            <a:ext cx="1047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LONJA  /  MODELO DE NEGOCIO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C9A583-903D-48D2-8A23-65ADE4C0E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04850"/>
            <a:ext cx="10858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La sensibilidad muestra la escala necesaria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DB3F10-F683-44CC-B1CA-DAC74C54E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9A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31A5C0-483B-4C53-ABB0-114D52710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579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90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lonja.dev  ·  09.10.2026</a:t>
            </a:r>
          </a:p>
        </p:txBody>
      </p:sp>
      <p:graphicFrame>
        <p:nvGraphicFramePr>
          <p:cNvPr id="15" name="Chart"/>
          <p:cNvGraphicFramePr/>
          <p:nvPr/>
        </p:nvGraphicFramePr>
        <p:xfrm>
          <a:off xmlns:a="http://schemas.openxmlformats.org/drawingml/2006/main" x="619125" y="1762125"/>
          <a:ext xmlns:a="http://schemas.openxmlformats.org/drawingml/2006/main" cx="7239000" cy="38100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7ef00524191e4ff9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A99744-2629-4125-B581-2710DFA66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209800"/>
            <a:ext cx="209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212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6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€45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6E606B-6065-4418-AF4B-FEA845D05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543175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120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ticket medio supuesto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5071F4-B2E9-414A-BF52-213FA0F56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2099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212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6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5%, 10%, 15%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49846B-8AD2-4863-BA7F-BF9478113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543300"/>
            <a:ext cx="2571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120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sensibilidades, no precios propuestos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9A536B-BF9F-45D6-8B59-40F4E0E03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591050"/>
            <a:ext cx="2571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275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Comisión bruta antes de pagos, soporte, IA, devoluciones, impuestos y fraude. No es previsión.</a:t>
            </a:r>
          </a:p>
        </p:txBody>
      </p:sp>
    </p:spTree>
    <p:extLst>
      <p:ext uri="{BB962C8B-B14F-4D97-AF65-F5344CB8AC3E}">
        <p14:creationId xmlns:p14="http://schemas.microsoft.com/office/powerpoint/2010/main" val="84466220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0A151D-BEEE-48F9-941A-C9E2BA205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4800"/>
            <a:ext cx="1047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LONJA  /  MODELO DE NEGOCIO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6626B4-D8AC-4C98-AD06-613332CAE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04850"/>
            <a:ext cx="10858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Concentrar el piloto en una microzona de Valencia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AC6DB5-1E2C-4707-910A-CEA3C29D4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9A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CC3B2A-FB21-4B29-AE9E-3ACFF5D79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579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90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lonja.dev  ·  09.10.2026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08D913-6C7C-4262-AFB5-D2FCE2176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95500"/>
            <a:ext cx="523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210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6EFFBE-66E7-456F-8A45-5D4D04481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686050"/>
            <a:ext cx="2190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194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800" b="1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Ensayar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EFCA57-E126-4E1F-9634-7E70222C1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171825"/>
            <a:ext cx="214312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150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Cerrar compra completa con un host real y Stripe test.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AB2D61-8D20-41DD-8D37-B6B4E21B9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2095500"/>
            <a:ext cx="523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210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8D99E7-2ADA-41E8-9628-A6EDAC534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2686050"/>
            <a:ext cx="2190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194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800" b="1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Activar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F5B759-F01A-447B-8494-23BCB3720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3171825"/>
            <a:ext cx="214312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150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Incorporar pocos comercios con catálogo confirmado.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715C3D-1E31-47F9-B016-76F3782DE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523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210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5DF283-191D-434B-A85A-EAA477FC7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86050"/>
            <a:ext cx="2190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194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800" b="1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Medir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164B32-C6FF-40DF-A1ED-B7C4307EC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171825"/>
            <a:ext cx="214312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150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Seguir alta, conversión, repetición y soporte por comercio.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F3BBCC-6BF1-4B60-BA19-BFDCB633B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095500"/>
            <a:ext cx="523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210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4E6C50-6047-4FC1-8F01-1CCD1DCD0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686050"/>
            <a:ext cx="2190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194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800" b="1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Cobrar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B95BAF-FC40-4F28-B9DE-4267DB0F2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171825"/>
            <a:ext cx="214312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150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Probar comisión cuando existan ventas y economía medible.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8B3E75-0062-4CE6-895C-9951F0A8F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191125"/>
            <a:ext cx="104775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6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Señal para ampliar: el comercio vuelve a usar Lonja y el margen de contribución puede ser positivo.</a:t>
            </a:r>
          </a:p>
        </p:txBody>
      </p:sp>
    </p:spTree>
    <p:extLst>
      <p:ext uri="{BB962C8B-B14F-4D97-AF65-F5344CB8AC3E}">
        <p14:creationId xmlns:p14="http://schemas.microsoft.com/office/powerpoint/2010/main" val="28049649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91B8EF-922F-4288-BA5E-9235FE197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4800"/>
            <a:ext cx="1047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LONJA  /  MODELO DE NEGOCIO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49667A-B604-4577-B6C2-9F45BF312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04850"/>
            <a:ext cx="10858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Cinco métricas separan actividad de negocio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E28335-549E-4ABE-874F-362224CE4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9A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B77F88-D310-404B-895D-210FE86C7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579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90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lonja.dev  ·  09.10.2026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A88749-5694-4EEC-A07D-5C6A961BC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790700"/>
            <a:ext cx="2333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406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Activación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A74AF4-B66A-457F-8BD3-A043A24E1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1790700"/>
            <a:ext cx="7762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% de comercios que llegan a catálogo y pagos listos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A720DB-00A9-48FE-AC0F-A079F9162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571750"/>
            <a:ext cx="2333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406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Primera venta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A63EDD-C0F6-474E-82F5-F7E5BFB47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2571750"/>
            <a:ext cx="7762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Días desde inicio de alta hasta primer pago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2B0D2A-10A4-44CE-AA3C-B81587561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352800"/>
            <a:ext cx="2333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406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Conversión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3BE188-5444-4394-A4B1-FA8DE289C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3352800"/>
            <a:ext cx="7762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Sesiones cualificadas que terminan en pago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563248-D534-42E2-A920-34EA320A2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33850"/>
            <a:ext cx="2333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406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Repetición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67F61F-C451-4294-8C09-783E593BD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4133850"/>
            <a:ext cx="7762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Compradores y comercios que hacen una segunda compra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FD238D-2375-46E3-9840-2AA50CF65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914900"/>
            <a:ext cx="2333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406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Contribución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66EF5D-F293-4131-9139-8B07A9AC5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4914900"/>
            <a:ext cx="7762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Comisión neta menos coste variable por pedido</a:t>
            </a:r>
          </a:p>
        </p:txBody>
      </p:sp>
    </p:spTree>
    <p:extLst>
      <p:ext uri="{BB962C8B-B14F-4D97-AF65-F5344CB8AC3E}">
        <p14:creationId xmlns:p14="http://schemas.microsoft.com/office/powerpoint/2010/main" val="25902908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957824-BDFF-4E8E-BB51-16B676632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4800"/>
            <a:ext cx="1047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LONJA  /  MODELO DE NEGOCIO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873527-1B11-498F-A0AF-035889A91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04850"/>
            <a:ext cx="10858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Cuatro decisiones preceden al cobro real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01B0B5-6EDE-4286-BB5A-0668ACCF5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9A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8068C9-7CB5-4D8C-8CD8-7BCEF5BB4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579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90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lonja.dev  ·  09.10.2026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CFCA78-8CE3-4BBE-B66E-4F09B4D2F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885950"/>
            <a:ext cx="2238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611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80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Pagos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9D7DB0-D788-4DF6-8A5C-6A50C104A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1885950"/>
            <a:ext cx="7858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Connect, tarifas, reembolsos y disputas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A0D76F-DCAE-4AAF-A6C2-D5022CE64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724150"/>
            <a:ext cx="2238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611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80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Comercio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8BD6B2-7381-4AB7-BB35-FFDEB19A5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2724150"/>
            <a:ext cx="7858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Vendedor contractual, IVA, factura y consumo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44D663-AE52-41BD-8CE8-790A5844E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562350"/>
            <a:ext cx="2238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611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80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Datos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5E442C-B44C-4E16-8561-1E33EB687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3562350"/>
            <a:ext cx="7858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ODbL y revisión del índice compuesto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956A43-89F4-430B-BF6B-29C10D8D3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400550"/>
            <a:ext cx="2238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611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80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Operación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C4F3F4-2994-4DE0-9F47-78BD3F895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4400550"/>
            <a:ext cx="7858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Host real, observabilidad, soporte y recuperación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AE830E-23A4-4754-820E-6F7340A6A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619750"/>
            <a:ext cx="1047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La recomendación es validar el flujo y la venta incremental antes de fijar el precio.</a:t>
            </a:r>
          </a:p>
        </p:txBody>
      </p:sp>
    </p:spTree>
    <p:extLst>
      <p:ext uri="{BB962C8B-B14F-4D97-AF65-F5344CB8AC3E}">
        <p14:creationId xmlns:p14="http://schemas.microsoft.com/office/powerpoint/2010/main" val="159874956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2026-10-09T05:31:08.6550000Z</dcterms:created>
  <dcterms:modified xsi:type="dcterms:W3CDTF">2026-10-09T05:31:08.6550000Z</dcterms:modified>
</coreProperties>
</file>